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59" r:id="rId3"/>
    <p:sldId id="258" r:id="rId4"/>
    <p:sldId id="301" r:id="rId5"/>
    <p:sldId id="257" r:id="rId6"/>
    <p:sldId id="260" r:id="rId7"/>
    <p:sldId id="261" r:id="rId8"/>
    <p:sldId id="303" r:id="rId9"/>
  </p:sldIdLst>
  <p:sldSz cx="9144000" cy="5143500" type="screen16x9"/>
  <p:notesSz cx="6858000" cy="9144000"/>
  <p:embeddedFontLst>
    <p:embeddedFont>
      <p:font typeface="iCiel Cadena" charset="0"/>
      <p:bold r:id="rId11"/>
    </p:embeddedFont>
    <p:embeddedFont>
      <p:font typeface="Broadway" pitchFamily="82" charset="0"/>
      <p:regular r:id="rId12"/>
    </p:embeddedFont>
    <p:embeddedFont>
      <p:font typeface="Concert One" charset="0"/>
      <p:regular r:id="rId13"/>
    </p:embeddedFont>
    <p:embeddedFont>
      <p:font typeface="HP001 4 hàng" charset="0"/>
      <p:regular r:id="rId14"/>
      <p:bold r:id="rId15"/>
    </p:embeddedFont>
    <p:embeddedFont>
      <p:font typeface="Roboto Mono Regular" charset="0"/>
      <p:regular r:id="rId16"/>
      <p:bold r:id="rId17"/>
      <p:italic r:id="rId18"/>
      <p:boldItalic r:id="rId19"/>
    </p:embeddedFont>
    <p:embeddedFont>
      <p:font typeface="Coming Soon" charset="0"/>
      <p:regular r:id="rId20"/>
    </p:embeddedFont>
    <p:embeddedFont>
      <p:font typeface="Anonymous Pr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0F7ECDF-257C-4AB9-AFE2-6DE9A81256DC}">
  <a:tblStyle styleId="{70F7ECDF-257C-4AB9-AFE2-6DE9A81256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354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263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44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1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690146" y="2291198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iCiel Nabila" pitchFamily="2" charset="0"/>
              </a:rPr>
              <a:t>Luyện tập về</a:t>
            </a:r>
            <a:br>
              <a:rPr lang="en" dirty="0">
                <a:latin typeface="iCiel Nabila" pitchFamily="2" charset="0"/>
              </a:rPr>
            </a:br>
            <a:r>
              <a:rPr lang="en" dirty="0">
                <a:latin typeface="iCiel Nabila" pitchFamily="2" charset="0"/>
              </a:rPr>
              <a:t>cấu tạo của tiếng</a:t>
            </a:r>
            <a:endParaRPr dirty="0">
              <a:solidFill>
                <a:schemeClr val="accent2"/>
              </a:solidFill>
              <a:latin typeface="iCiel Nabila" pitchFamily="2" charset="0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3109623" y="3580460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735120" y="3596335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A8C9AF-9AF8-4C99-AF3B-B338BB5218CF}"/>
              </a:ext>
            </a:extLst>
          </p:cNvPr>
          <p:cNvSpPr txBox="1"/>
          <p:nvPr/>
        </p:nvSpPr>
        <p:spPr>
          <a:xfrm>
            <a:off x="3264741" y="861737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</a:rPr>
              <a:t>Luyện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</a:rPr>
              <a:t>từ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</a:rPr>
              <a:t>và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</a:rPr>
              <a:t>câu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iCiel Nabila" pitchFamily="2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2ED1A9CF-6169-47C1-8B18-E6EC0647E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516" y="3620899"/>
            <a:ext cx="1750921" cy="792600"/>
          </a:xfrm>
        </p:spPr>
        <p:txBody>
          <a:bodyPr/>
          <a:lstStyle/>
          <a:p>
            <a:r>
              <a:rPr lang="en-US" dirty="0"/>
              <a:t>VBT</a:t>
            </a:r>
          </a:p>
          <a:p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6,7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636996-4BA7-4BEA-B333-C01BB99ED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6889" l="3556" r="96889">
                        <a14:foregroundMark x1="48000" y1="35556" x2="48000" y2="35556"/>
                        <a14:foregroundMark x1="38667" y1="32889" x2="38667" y2="32889"/>
                        <a14:foregroundMark x1="40889" y1="31111" x2="40889" y2="31111"/>
                        <a14:foregroundMark x1="46667" y1="31111" x2="46667" y2="31111"/>
                        <a14:foregroundMark x1="48889" y1="32000" x2="48889" y2="32000"/>
                        <a14:foregroundMark x1="61333" y1="34222" x2="61333" y2="34222"/>
                        <a14:foregroundMark x1="64889" y1="34222" x2="64889" y2="34222"/>
                        <a14:foregroundMark x1="67556" y1="39111" x2="67556" y2="39111"/>
                        <a14:foregroundMark x1="68889" y1="42667" x2="69778" y2="46222"/>
                        <a14:foregroundMark x1="43556" y1="24889" x2="43556" y2="24889"/>
                        <a14:foregroundMark x1="53333" y1="24889" x2="53333" y2="24889"/>
                        <a14:foregroundMark x1="48000" y1="25778" x2="48000" y2="25778"/>
                        <a14:foregroundMark x1="48444" y1="31556" x2="48444" y2="31556"/>
                        <a14:foregroundMark x1="46667" y1="68000" x2="46667" y2="68000"/>
                        <a14:foregroundMark x1="27556" y1="58222" x2="27556" y2="58222"/>
                        <a14:foregroundMark x1="26667" y1="47111" x2="26667" y2="47111"/>
                        <a14:foregroundMark x1="32000" y1="43556" x2="32000" y2="43556"/>
                        <a14:foregroundMark x1="32444" y1="35556" x2="32444" y2="35556"/>
                        <a14:foregroundMark x1="25778" y1="43556" x2="25778" y2="43556"/>
                        <a14:foregroundMark x1="29333" y1="68444" x2="29333" y2="68444"/>
                        <a14:foregroundMark x1="34222" y1="70222" x2="34667" y2="70222"/>
                        <a14:foregroundMark x1="63556" y1="71556" x2="63556" y2="71556"/>
                        <a14:foregroundMark x1="72444" y1="65778" x2="72444" y2="65778"/>
                        <a14:foregroundMark x1="72444" y1="60000" x2="72444" y2="60000"/>
                        <a14:foregroundMark x1="72444" y1="51111" x2="72444" y2="51111"/>
                        <a14:foregroundMark x1="73333" y1="49778" x2="73333" y2="49778"/>
                        <a14:foregroundMark x1="56444" y1="22222" x2="56444" y2="22222"/>
                        <a14:foregroundMark x1="28889" y1="52444" x2="28889" y2="52444"/>
                        <a14:foregroundMark x1="89778" y1="47111" x2="89778" y2="47111"/>
                        <a14:foregroundMark x1="85778" y1="42222" x2="85778" y2="42222"/>
                        <a14:foregroundMark x1="85333" y1="32889" x2="85333" y2="32889"/>
                        <a14:foregroundMark x1="84889" y1="30667" x2="84889" y2="30667"/>
                        <a14:foregroundMark x1="80444" y1="28889" x2="80444" y2="28889"/>
                        <a14:foregroundMark x1="80444" y1="25778" x2="80444" y2="25778"/>
                        <a14:foregroundMark x1="80444" y1="24889" x2="80444" y2="24889"/>
                        <a14:foregroundMark x1="70222" y1="21778" x2="70222" y2="21778"/>
                        <a14:foregroundMark x1="70222" y1="21778" x2="70222" y2="21778"/>
                        <a14:foregroundMark x1="68000" y1="17778" x2="33333" y2="10222"/>
                        <a14:foregroundMark x1="33333" y1="10222" x2="9333" y2="35111"/>
                        <a14:foregroundMark x1="15111" y1="34222" x2="8444" y2="60000"/>
                        <a14:foregroundMark x1="8444" y1="60000" x2="31556" y2="80889"/>
                        <a14:foregroundMark x1="31556" y1="80889" x2="65333" y2="90667"/>
                        <a14:foregroundMark x1="65333" y1="90667" x2="86667" y2="68444"/>
                        <a14:foregroundMark x1="86667" y1="68444" x2="87111" y2="39111"/>
                        <a14:foregroundMark x1="87111" y1="39111" x2="71556" y2="14667"/>
                        <a14:foregroundMark x1="71556" y1="14667" x2="71556" y2="12889"/>
                        <a14:foregroundMark x1="83111" y1="30222" x2="97333" y2="50222"/>
                        <a14:foregroundMark x1="97333" y1="50222" x2="91111" y2="76000"/>
                        <a14:foregroundMark x1="76444" y1="13778" x2="45778" y2="5333"/>
                        <a14:foregroundMark x1="45778" y1="5333" x2="23111" y2="13778"/>
                        <a14:foregroundMark x1="23111" y1="13778" x2="18667" y2="18222"/>
                        <a14:foregroundMark x1="30667" y1="9333" x2="5778" y2="33778"/>
                        <a14:foregroundMark x1="5333" y1="34222" x2="4000" y2="67556"/>
                        <a14:foregroundMark x1="17537" y1="88889" x2="17778" y2="89333"/>
                        <a14:foregroundMark x1="17295" y1="88444" x2="17537" y2="88889"/>
                        <a14:foregroundMark x1="16328" y1="86667" x2="17295" y2="88444"/>
                        <a14:foregroundMark x1="4000" y1="64000" x2="16328" y2="86667"/>
                        <a14:foregroundMark x1="34222" y1="5333" x2="34222" y2="5333"/>
                        <a14:foregroundMark x1="21333" y1="10222" x2="21333" y2="10222"/>
                        <a14:foregroundMark x1="25778" y1="8444" x2="50222" y2="3111"/>
                        <a14:foregroundMark x1="50222" y1="3111" x2="56889" y2="4000"/>
                        <a14:foregroundMark x1="60889" y1="4444" x2="74222" y2="10667"/>
                        <a14:foregroundMark x1="89778" y1="76444" x2="73778" y2="90667"/>
                        <a14:foregroundMark x1="38667" y1="93778" x2="60444" y2="97333"/>
                        <a14:foregroundMark x1="28000" y1="86222" x2="28000" y2="86222"/>
                        <a14:foregroundMark x1="25778" y1="84000" x2="19111" y2="63556"/>
                        <a14:foregroundMark x1="16444" y1="58667" x2="28444" y2="31556"/>
                        <a14:foregroundMark x1="28444" y1="31556" x2="33778" y2="25333"/>
                        <a14:foregroundMark x1="34222" y1="26222" x2="29333" y2="64889"/>
                        <a14:foregroundMark x1="29333" y1="54222" x2="41778" y2="76444"/>
                        <a14:foregroundMark x1="41778" y1="76444" x2="42222" y2="76444"/>
                        <a14:foregroundMark x1="69778" y1="31556" x2="67111" y2="65333"/>
                        <a14:foregroundMark x1="67111" y1="65333" x2="65778" y2="68889"/>
                        <a14:foregroundMark x1="71556" y1="33333" x2="47111" y2="24444"/>
                        <a14:foregroundMark x1="47111" y1="24444" x2="44889" y2="24889"/>
                        <a14:foregroundMark x1="38222" y1="13778" x2="14667" y2="32889"/>
                        <a14:foregroundMark x1="14667" y1="32889" x2="7556" y2="44000"/>
                        <a14:foregroundMark x1="23556" y1="9778" x2="8444" y2="30222"/>
                        <a14:foregroundMark x1="3556" y1="42667" x2="3556" y2="56889"/>
                        <a14:foregroundMark x1="40000" y1="90667" x2="40000" y2="90667"/>
                        <a14:backgroundMark x1="17333" y1="90667" x2="17333" y2="90667"/>
                        <a14:backgroundMark x1="17333" y1="89778" x2="17333" y2="89778"/>
                        <a14:backgroundMark x1="17333" y1="88889" x2="17333" y2="88889"/>
                        <a14:backgroundMark x1="17778" y1="89778" x2="17778" y2="89778"/>
                        <a14:backgroundMark x1="15556" y1="88444" x2="15556" y2="88444"/>
                        <a14:backgroundMark x1="16444" y1="88889" x2="16444" y2="88889"/>
                        <a14:backgroundMark x1="18222" y1="89778" x2="18222" y2="89778"/>
                        <a14:backgroundMark x1="16889" y1="89333" x2="16889" y2="89333"/>
                        <a14:backgroundMark x1="16889" y1="86667" x2="16889" y2="86667"/>
                        <a14:backgroundMark x1="17333" y1="89333" x2="17333" y2="8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900" y="730001"/>
            <a:ext cx="832035" cy="8320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2255427" y="806939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2443485" y="962372"/>
            <a:ext cx="1211483" cy="8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710542" y="993574"/>
            <a:ext cx="32685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ree Serif" panose="02000503040000020004" pitchFamily="50" charset="0"/>
              </a:rPr>
              <a:t>Ghi kết quả phân tích các tiếng trong câu tục ngữ sau vào bảng:</a:t>
            </a:r>
            <a:endParaRPr sz="2000" dirty="0">
              <a:latin typeface="Bree Serif" panose="02000503040000020004" pitchFamily="50" charset="0"/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2030175" y="2396556"/>
            <a:ext cx="5083649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Khôn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ngoan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đáp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ngoài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hoài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nhau</a:t>
            </a:r>
            <a:endParaRPr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3C4C2D-868E-4B3B-97F5-0F74788F2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2" b="89933" l="4245" r="94104">
                        <a14:foregroundMark x1="94104" y1="36577" x2="94104" y2="36577"/>
                        <a14:foregroundMark x1="9198" y1="67617" x2="9198" y2="67617"/>
                        <a14:foregroundMark x1="5189" y1="64094" x2="5189" y2="64094"/>
                        <a14:foregroundMark x1="6604" y1="61913" x2="6604" y2="61913"/>
                        <a14:foregroundMark x1="4245" y1="63423" x2="4245" y2="634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7631" y="3277910"/>
            <a:ext cx="1636193" cy="2143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A5BAB9-60CA-4485-AA21-254E4E7F3F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762988" y="1737958"/>
            <a:ext cx="920030" cy="791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4" grpId="0"/>
      <p:bldP spid="2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8408139" y="4572161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8463554" y="62402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3C59CAD4-0E9F-46AA-96DE-A90483540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24348"/>
              </p:ext>
            </p:extLst>
          </p:nvPr>
        </p:nvGraphicFramePr>
        <p:xfrm>
          <a:off x="636567" y="446337"/>
          <a:ext cx="3548572" cy="326781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87143">
                  <a:extLst>
                    <a:ext uri="{9D8B030D-6E8A-4147-A177-3AD203B41FA5}">
                      <a16:colId xmlns:a16="http://schemas.microsoft.com/office/drawing/2014/main" xmlns="" val="2589301908"/>
                    </a:ext>
                  </a:extLst>
                </a:gridCol>
                <a:gridCol w="887143">
                  <a:extLst>
                    <a:ext uri="{9D8B030D-6E8A-4147-A177-3AD203B41FA5}">
                      <a16:colId xmlns:a16="http://schemas.microsoft.com/office/drawing/2014/main" xmlns="" val="1033886938"/>
                    </a:ext>
                  </a:extLst>
                </a:gridCol>
                <a:gridCol w="887143">
                  <a:extLst>
                    <a:ext uri="{9D8B030D-6E8A-4147-A177-3AD203B41FA5}">
                      <a16:colId xmlns:a16="http://schemas.microsoft.com/office/drawing/2014/main" xmlns="" val="3908800354"/>
                    </a:ext>
                  </a:extLst>
                </a:gridCol>
                <a:gridCol w="887143">
                  <a:extLst>
                    <a:ext uri="{9D8B030D-6E8A-4147-A177-3AD203B41FA5}">
                      <a16:colId xmlns:a16="http://schemas.microsoft.com/office/drawing/2014/main" xmlns="" val="1578791728"/>
                    </a:ext>
                  </a:extLst>
                </a:gridCol>
              </a:tblGrid>
              <a:tr h="4668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7445433"/>
                  </a:ext>
                </a:extLst>
              </a:tr>
              <a:tr h="4668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3192096"/>
                  </a:ext>
                </a:extLst>
              </a:tr>
              <a:tr h="4668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0737116"/>
                  </a:ext>
                </a:extLst>
              </a:tr>
              <a:tr h="4668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6566374"/>
                  </a:ext>
                </a:extLst>
              </a:tr>
              <a:tr h="4668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5164150"/>
                  </a:ext>
                </a:extLst>
              </a:tr>
              <a:tr h="4668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0353570"/>
                  </a:ext>
                </a:extLst>
              </a:tr>
              <a:tr h="4668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1303491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xmlns="" id="{C2DA7F8E-0C66-4542-9C68-576853B12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42438"/>
              </p:ext>
            </p:extLst>
          </p:nvPr>
        </p:nvGraphicFramePr>
        <p:xfrm>
          <a:off x="5005176" y="433754"/>
          <a:ext cx="3548572" cy="425547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87143">
                  <a:extLst>
                    <a:ext uri="{9D8B030D-6E8A-4147-A177-3AD203B41FA5}">
                      <a16:colId xmlns:a16="http://schemas.microsoft.com/office/drawing/2014/main" xmlns="" val="2589301908"/>
                    </a:ext>
                  </a:extLst>
                </a:gridCol>
                <a:gridCol w="887143">
                  <a:extLst>
                    <a:ext uri="{9D8B030D-6E8A-4147-A177-3AD203B41FA5}">
                      <a16:colId xmlns:a16="http://schemas.microsoft.com/office/drawing/2014/main" xmlns="" val="1033886938"/>
                    </a:ext>
                  </a:extLst>
                </a:gridCol>
                <a:gridCol w="887143">
                  <a:extLst>
                    <a:ext uri="{9D8B030D-6E8A-4147-A177-3AD203B41FA5}">
                      <a16:colId xmlns:a16="http://schemas.microsoft.com/office/drawing/2014/main" xmlns="" val="3908800354"/>
                    </a:ext>
                  </a:extLst>
                </a:gridCol>
                <a:gridCol w="887143">
                  <a:extLst>
                    <a:ext uri="{9D8B030D-6E8A-4147-A177-3AD203B41FA5}">
                      <a16:colId xmlns:a16="http://schemas.microsoft.com/office/drawing/2014/main" xmlns="" val="1578791728"/>
                    </a:ext>
                  </a:extLst>
                </a:gridCol>
              </a:tblGrid>
              <a:tr h="472831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7445433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r>
                        <a:rPr lang="en-US" sz="2000" b="1" i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US" sz="20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3192096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r>
                        <a:rPr lang="en-US" sz="2000" b="1" i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0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0737116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r>
                        <a:rPr lang="en-US" sz="2000" b="1" i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0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6566374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r>
                        <a:rPr lang="en-US" sz="2000" b="1" i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0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5164150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r>
                        <a:rPr lang="en-US" sz="2000" b="1" i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endParaRPr lang="en-US" sz="20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0353570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r>
                        <a:rPr lang="en-US" sz="2000" b="1" i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endParaRPr lang="en-US" sz="20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1303491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r>
                        <a:rPr lang="en-US" sz="2000" b="1" i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endParaRPr lang="en-US" sz="20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7302847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r>
                        <a:rPr lang="en-US" sz="2000" b="1" i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02397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09155A-32F9-497A-A752-874353DE4F9E}"/>
              </a:ext>
            </a:extLst>
          </p:cNvPr>
          <p:cNvSpPr txBox="1"/>
          <p:nvPr/>
        </p:nvSpPr>
        <p:spPr>
          <a:xfrm>
            <a:off x="1689658" y="942623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kh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F4DFEA-1C0C-4B70-AEBD-BE03E901C735}"/>
              </a:ext>
            </a:extLst>
          </p:cNvPr>
          <p:cNvSpPr txBox="1"/>
          <p:nvPr/>
        </p:nvSpPr>
        <p:spPr>
          <a:xfrm>
            <a:off x="1689658" y="1418883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094980-2A76-4237-AC84-02BB971B829C}"/>
              </a:ext>
            </a:extLst>
          </p:cNvPr>
          <p:cNvSpPr txBox="1"/>
          <p:nvPr/>
        </p:nvSpPr>
        <p:spPr>
          <a:xfrm>
            <a:off x="1689658" y="1839019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F5EA2A-45CA-45D2-BDE5-12BE4BAF3658}"/>
              </a:ext>
            </a:extLst>
          </p:cNvPr>
          <p:cNvSpPr txBox="1"/>
          <p:nvPr/>
        </p:nvSpPr>
        <p:spPr>
          <a:xfrm>
            <a:off x="1689658" y="2356447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B1CAD0-0CA4-44BD-9910-E23514F46E07}"/>
              </a:ext>
            </a:extLst>
          </p:cNvPr>
          <p:cNvSpPr txBox="1"/>
          <p:nvPr/>
        </p:nvSpPr>
        <p:spPr>
          <a:xfrm>
            <a:off x="1689657" y="2801972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2E6EE3-F5CB-46CA-9F8A-E90C2B56F758}"/>
              </a:ext>
            </a:extLst>
          </p:cNvPr>
          <p:cNvSpPr txBox="1"/>
          <p:nvPr/>
        </p:nvSpPr>
        <p:spPr>
          <a:xfrm>
            <a:off x="1689657" y="3241509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746163-772C-4AA7-8AD8-63CB89E0DB42}"/>
              </a:ext>
            </a:extLst>
          </p:cNvPr>
          <p:cNvSpPr txBox="1"/>
          <p:nvPr/>
        </p:nvSpPr>
        <p:spPr>
          <a:xfrm>
            <a:off x="2595612" y="929760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ôn</a:t>
            </a:r>
            <a:endParaRPr lang="en-US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B760EA-5ED4-4EC8-999A-7F2527712739}"/>
              </a:ext>
            </a:extLst>
          </p:cNvPr>
          <p:cNvSpPr txBox="1"/>
          <p:nvPr/>
        </p:nvSpPr>
        <p:spPr>
          <a:xfrm>
            <a:off x="2513875" y="1412852"/>
            <a:ext cx="64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oan</a:t>
            </a:r>
            <a:endParaRPr 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3C24B1-9114-4754-BEB1-E3D4DFBE3262}"/>
              </a:ext>
            </a:extLst>
          </p:cNvPr>
          <p:cNvSpPr txBox="1"/>
          <p:nvPr/>
        </p:nvSpPr>
        <p:spPr>
          <a:xfrm>
            <a:off x="2612309" y="1865490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ôi</a:t>
            </a:r>
            <a:endParaRPr 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B05535-1382-4300-98EA-0F5609990A7F}"/>
              </a:ext>
            </a:extLst>
          </p:cNvPr>
          <p:cNvSpPr txBox="1"/>
          <p:nvPr/>
        </p:nvSpPr>
        <p:spPr>
          <a:xfrm>
            <a:off x="2588775" y="2356447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F5CECB-C01D-47BA-9AD5-9446183DB96C}"/>
              </a:ext>
            </a:extLst>
          </p:cNvPr>
          <p:cNvSpPr txBox="1"/>
          <p:nvPr/>
        </p:nvSpPr>
        <p:spPr>
          <a:xfrm>
            <a:off x="2535685" y="2816298"/>
            <a:ext cx="64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ươi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B2A408C-543A-4C0F-902A-11B4157A2476}"/>
              </a:ext>
            </a:extLst>
          </p:cNvPr>
          <p:cNvSpPr txBox="1"/>
          <p:nvPr/>
        </p:nvSpPr>
        <p:spPr>
          <a:xfrm>
            <a:off x="2574328" y="3248058"/>
            <a:ext cx="67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oai</a:t>
            </a:r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4349D3-B5EE-4ADE-AA69-731EDBA63D2E}"/>
              </a:ext>
            </a:extLst>
          </p:cNvPr>
          <p:cNvSpPr txBox="1"/>
          <p:nvPr/>
        </p:nvSpPr>
        <p:spPr>
          <a:xfrm>
            <a:off x="3275721" y="1412852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ngang</a:t>
            </a:r>
            <a:endParaRPr 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1B2AE6-A522-4492-B4FD-2705C1C0E15A}"/>
              </a:ext>
            </a:extLst>
          </p:cNvPr>
          <p:cNvSpPr txBox="1"/>
          <p:nvPr/>
        </p:nvSpPr>
        <p:spPr>
          <a:xfrm>
            <a:off x="3263638" y="929760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ngang</a:t>
            </a:r>
            <a:endParaRPr lang="en-US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A55F87E-C6BC-4F4E-9857-503982D423AE}"/>
              </a:ext>
            </a:extLst>
          </p:cNvPr>
          <p:cNvSpPr txBox="1"/>
          <p:nvPr/>
        </p:nvSpPr>
        <p:spPr>
          <a:xfrm>
            <a:off x="3358026" y="1880187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sắc</a:t>
            </a:r>
            <a:endParaRPr lang="en-US" sz="2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36DB794-BB65-4725-AA2D-C9CACF80DBB8}"/>
              </a:ext>
            </a:extLst>
          </p:cNvPr>
          <p:cNvSpPr txBox="1"/>
          <p:nvPr/>
        </p:nvSpPr>
        <p:spPr>
          <a:xfrm>
            <a:off x="3358026" y="2371695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sắc</a:t>
            </a:r>
            <a:endParaRPr lang="en-US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145DA5-331D-459C-8906-A303E51A5CB5}"/>
              </a:ext>
            </a:extLst>
          </p:cNvPr>
          <p:cNvSpPr txBox="1"/>
          <p:nvPr/>
        </p:nvSpPr>
        <p:spPr>
          <a:xfrm>
            <a:off x="3238834" y="3263797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huyền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76C106-9304-4349-B855-CAAC39C1A35E}"/>
              </a:ext>
            </a:extLst>
          </p:cNvPr>
          <p:cNvSpPr txBox="1"/>
          <p:nvPr/>
        </p:nvSpPr>
        <p:spPr>
          <a:xfrm>
            <a:off x="3238834" y="2832123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huyền</a:t>
            </a:r>
            <a:endParaRPr lang="en-US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205330D-7B8B-462D-B528-E47A45FA1691}"/>
              </a:ext>
            </a:extLst>
          </p:cNvPr>
          <p:cNvSpPr txBox="1"/>
          <p:nvPr/>
        </p:nvSpPr>
        <p:spPr>
          <a:xfrm>
            <a:off x="7607059" y="942623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huyền</a:t>
            </a:r>
            <a:endParaRPr lang="en-US" sz="2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CC61CF-6F85-4E6B-98C5-0D3EAA47E6AC}"/>
              </a:ext>
            </a:extLst>
          </p:cNvPr>
          <p:cNvSpPr txBox="1"/>
          <p:nvPr/>
        </p:nvSpPr>
        <p:spPr>
          <a:xfrm>
            <a:off x="7607440" y="1412852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huyền</a:t>
            </a:r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03AF80-7835-40B3-819C-D36DF73D19D2}"/>
              </a:ext>
            </a:extLst>
          </p:cNvPr>
          <p:cNvSpPr txBox="1"/>
          <p:nvPr/>
        </p:nvSpPr>
        <p:spPr>
          <a:xfrm>
            <a:off x="7607440" y="3304829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huyền</a:t>
            </a:r>
            <a:endParaRPr lang="en-US" sz="2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356CA0-C3F6-435D-9614-44A34B207874}"/>
              </a:ext>
            </a:extLst>
          </p:cNvPr>
          <p:cNvSpPr txBox="1"/>
          <p:nvPr/>
        </p:nvSpPr>
        <p:spPr>
          <a:xfrm>
            <a:off x="7729306" y="1910643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nặng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D613AA9-1806-488A-960F-4351004E18EA}"/>
              </a:ext>
            </a:extLst>
          </p:cNvPr>
          <p:cNvSpPr txBox="1"/>
          <p:nvPr/>
        </p:nvSpPr>
        <p:spPr>
          <a:xfrm>
            <a:off x="7725223" y="2373382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nặng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CAAE071-915A-459B-8880-7136F8FB4D34}"/>
              </a:ext>
            </a:extLst>
          </p:cNvPr>
          <p:cNvSpPr txBox="1"/>
          <p:nvPr/>
        </p:nvSpPr>
        <p:spPr>
          <a:xfrm>
            <a:off x="7725223" y="2848914"/>
            <a:ext cx="67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sắc</a:t>
            </a:r>
            <a:endParaRPr lang="en-US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5DDE9BB-0AD7-4B59-B06E-16B263E6FF9B}"/>
              </a:ext>
            </a:extLst>
          </p:cNvPr>
          <p:cNvSpPr txBox="1"/>
          <p:nvPr/>
        </p:nvSpPr>
        <p:spPr>
          <a:xfrm>
            <a:off x="7755314" y="3799319"/>
            <a:ext cx="614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sắc</a:t>
            </a:r>
            <a:endParaRPr lang="en-US" sz="2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38692AB-1F1D-4BD7-836A-B360ACB6850D}"/>
              </a:ext>
            </a:extLst>
          </p:cNvPr>
          <p:cNvSpPr txBox="1"/>
          <p:nvPr/>
        </p:nvSpPr>
        <p:spPr>
          <a:xfrm>
            <a:off x="7629312" y="4235615"/>
            <a:ext cx="10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ngang</a:t>
            </a:r>
            <a:endParaRPr lang="en-US" sz="2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2A00891-2FEF-41C3-A727-1E53505CD15B}"/>
              </a:ext>
            </a:extLst>
          </p:cNvPr>
          <p:cNvSpPr txBox="1"/>
          <p:nvPr/>
        </p:nvSpPr>
        <p:spPr>
          <a:xfrm>
            <a:off x="6144180" y="929343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BBDB489-F7B7-42C4-AA3E-886464734E1E}"/>
              </a:ext>
            </a:extLst>
          </p:cNvPr>
          <p:cNvSpPr txBox="1"/>
          <p:nvPr/>
        </p:nvSpPr>
        <p:spPr>
          <a:xfrm>
            <a:off x="6147015" y="1383908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3E7DAD5-5145-48FB-8454-E420879ECB8C}"/>
              </a:ext>
            </a:extLst>
          </p:cNvPr>
          <p:cNvSpPr txBox="1"/>
          <p:nvPr/>
        </p:nvSpPr>
        <p:spPr>
          <a:xfrm>
            <a:off x="6139280" y="1891737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99E45C8-5409-4C78-B206-9ED8163B0A4D}"/>
              </a:ext>
            </a:extLst>
          </p:cNvPr>
          <p:cNvSpPr txBox="1"/>
          <p:nvPr/>
        </p:nvSpPr>
        <p:spPr>
          <a:xfrm>
            <a:off x="6139279" y="2346302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D223D97-94AD-4E1E-B52B-C19C8EA44F4F}"/>
              </a:ext>
            </a:extLst>
          </p:cNvPr>
          <p:cNvSpPr txBox="1"/>
          <p:nvPr/>
        </p:nvSpPr>
        <p:spPr>
          <a:xfrm>
            <a:off x="6097109" y="2851905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ch</a:t>
            </a:r>
            <a:endParaRPr 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A80C3F4-A25A-481C-AC4F-F03455D09B3A}"/>
              </a:ext>
            </a:extLst>
          </p:cNvPr>
          <p:cNvSpPr txBox="1"/>
          <p:nvPr/>
        </p:nvSpPr>
        <p:spPr>
          <a:xfrm>
            <a:off x="6172921" y="3301456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28769E3-9AD5-466F-B5D5-5D7490BEA26B}"/>
              </a:ext>
            </a:extLst>
          </p:cNvPr>
          <p:cNvSpPr txBox="1"/>
          <p:nvPr/>
        </p:nvSpPr>
        <p:spPr>
          <a:xfrm>
            <a:off x="6147015" y="3781546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F18AEC0-0C39-4C0F-A2C8-E66CC41F68D3}"/>
              </a:ext>
            </a:extLst>
          </p:cNvPr>
          <p:cNvSpPr txBox="1"/>
          <p:nvPr/>
        </p:nvSpPr>
        <p:spPr>
          <a:xfrm>
            <a:off x="6077425" y="4218456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nh</a:t>
            </a:r>
            <a:endParaRPr lang="en-US" sz="2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361D321-B7D9-4454-B427-E2947E68650E}"/>
              </a:ext>
            </a:extLst>
          </p:cNvPr>
          <p:cNvSpPr txBox="1"/>
          <p:nvPr/>
        </p:nvSpPr>
        <p:spPr>
          <a:xfrm>
            <a:off x="7039072" y="938463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872208A-B220-4D63-B706-AF1C5634893B}"/>
              </a:ext>
            </a:extLst>
          </p:cNvPr>
          <p:cNvSpPr txBox="1"/>
          <p:nvPr/>
        </p:nvSpPr>
        <p:spPr>
          <a:xfrm>
            <a:off x="6909054" y="1405362"/>
            <a:ext cx="69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ung</a:t>
            </a:r>
            <a:endParaRPr lang="en-US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F16DC57-4CBB-427B-983E-6C6BBC7173C1}"/>
              </a:ext>
            </a:extLst>
          </p:cNvPr>
          <p:cNvSpPr txBox="1"/>
          <p:nvPr/>
        </p:nvSpPr>
        <p:spPr>
          <a:xfrm>
            <a:off x="6932945" y="1895661"/>
            <a:ext cx="69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ôt</a:t>
            </a:r>
            <a:endParaRPr lang="en-US" sz="2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F8A9032-5A55-4F27-8A9A-808C7C730D00}"/>
              </a:ext>
            </a:extLst>
          </p:cNvPr>
          <p:cNvSpPr txBox="1"/>
          <p:nvPr/>
        </p:nvSpPr>
        <p:spPr>
          <a:xfrm>
            <a:off x="7047114" y="2356187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0F8B958-2071-456B-B407-854A1E025376}"/>
              </a:ext>
            </a:extLst>
          </p:cNvPr>
          <p:cNvSpPr txBox="1"/>
          <p:nvPr/>
        </p:nvSpPr>
        <p:spPr>
          <a:xfrm>
            <a:off x="7028990" y="2847730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ơ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096DF21-8201-435D-B033-5AFC6571F1F0}"/>
              </a:ext>
            </a:extLst>
          </p:cNvPr>
          <p:cNvSpPr txBox="1"/>
          <p:nvPr/>
        </p:nvSpPr>
        <p:spPr>
          <a:xfrm>
            <a:off x="6912155" y="3294177"/>
            <a:ext cx="63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oai</a:t>
            </a:r>
            <a:endParaRPr lang="en-US" sz="2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D5598FA-5D12-43FF-BC0D-9C9CD24C5ABF}"/>
              </a:ext>
            </a:extLst>
          </p:cNvPr>
          <p:cNvSpPr txBox="1"/>
          <p:nvPr/>
        </p:nvSpPr>
        <p:spPr>
          <a:xfrm>
            <a:off x="7044778" y="3781546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484AE97-72DC-4D18-9B54-67CB5C0B533E}"/>
              </a:ext>
            </a:extLst>
          </p:cNvPr>
          <p:cNvSpPr txBox="1"/>
          <p:nvPr/>
        </p:nvSpPr>
        <p:spPr>
          <a:xfrm>
            <a:off x="7013856" y="4235615"/>
            <a:ext cx="53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au</a:t>
            </a:r>
          </a:p>
        </p:txBody>
      </p:sp>
      <p:sp>
        <p:nvSpPr>
          <p:cNvPr id="56" name="Google Shape;195;p31">
            <a:extLst>
              <a:ext uri="{FF2B5EF4-FFF2-40B4-BE49-F238E27FC236}">
                <a16:creationId xmlns:a16="http://schemas.microsoft.com/office/drawing/2014/main" xmlns="" id="{0B0F7F97-111B-4B87-873A-ECE71DF2705E}"/>
              </a:ext>
            </a:extLst>
          </p:cNvPr>
          <p:cNvSpPr/>
          <p:nvPr/>
        </p:nvSpPr>
        <p:spPr>
          <a:xfrm rot="2698938">
            <a:off x="188205" y="60234"/>
            <a:ext cx="564035" cy="44537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97BE360-42E0-4F70-A8ED-23223222B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2667" r="96000">
                        <a14:foregroundMark x1="8889" y1="54667" x2="8889" y2="54667"/>
                        <a14:foregroundMark x1="5778" y1="48444" x2="6222" y2="48444"/>
                        <a14:foregroundMark x1="3111" y1="57778" x2="3111" y2="57778"/>
                        <a14:foregroundMark x1="90222" y1="50222" x2="90222" y2="50222"/>
                        <a14:foregroundMark x1="94667" y1="52444" x2="94667" y2="52444"/>
                        <a14:foregroundMark x1="96000" y1="45778" x2="96000" y2="45778"/>
                        <a14:foregroundMark x1="33778" y1="82667" x2="33778" y2="82667"/>
                        <a14:foregroundMark x1="43111" y1="82667" x2="43111" y2="82667"/>
                        <a14:foregroundMark x1="68000" y1="82667" x2="68000" y2="82667"/>
                        <a14:foregroundMark x1="72000" y1="84000" x2="72000" y2="84000"/>
                        <a14:foregroundMark x1="73778" y1="82667" x2="73778" y2="82667"/>
                        <a14:foregroundMark x1="34667" y1="82667" x2="34667" y2="82667"/>
                        <a14:foregroundMark x1="34222" y1="83111" x2="34222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4515" y="3673269"/>
            <a:ext cx="1170332" cy="117033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  <p:bldP spid="15" grpId="0"/>
      <p:bldP spid="16" grpId="0"/>
      <p:bldP spid="17" grpId="0" build="p"/>
      <p:bldP spid="18" grpId="0"/>
      <p:bldP spid="19" grpId="0"/>
      <p:bldP spid="20" grpId="0"/>
      <p:bldP spid="21" grpId="0"/>
      <p:bldP spid="22" grpId="0"/>
      <p:bldP spid="24" grpId="0"/>
      <p:bldP spid="25" grpId="0" build="p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2255427" y="806939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2443485" y="962372"/>
            <a:ext cx="1211483" cy="8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710542" y="993574"/>
            <a:ext cx="32685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ree Serif" panose="02000503040000020004" pitchFamily="50" charset="0"/>
              </a:rPr>
              <a:t>Những tiếng bắt vần với nhau trong câu tục ngữ trên là:</a:t>
            </a:r>
            <a:endParaRPr sz="2000" dirty="0">
              <a:latin typeface="Bree Serif" panose="02000503040000020004" pitchFamily="50" charset="0"/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2030175" y="2396556"/>
            <a:ext cx="5083649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Khôn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ngoan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đáp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ngoài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hoài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nhau</a:t>
            </a:r>
            <a:endParaRPr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3C4C2D-868E-4B3B-97F5-0F74788F2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2" b="89933" l="4245" r="94104">
                        <a14:foregroundMark x1="94104" y1="36577" x2="94104" y2="36577"/>
                        <a14:foregroundMark x1="9198" y1="67617" x2="9198" y2="67617"/>
                        <a14:foregroundMark x1="5189" y1="64094" x2="5189" y2="64094"/>
                        <a14:foregroundMark x1="6604" y1="61913" x2="6604" y2="61913"/>
                        <a14:foregroundMark x1="4245" y1="63423" x2="4245" y2="634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7631" y="3277910"/>
            <a:ext cx="1636193" cy="2143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A5BAB9-60CA-4485-AA21-254E4E7F3F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762988" y="1737958"/>
            <a:ext cx="920030" cy="791866"/>
          </a:xfrm>
          <a:prstGeom prst="rect">
            <a:avLst/>
          </a:prstGeom>
        </p:spPr>
      </p:pic>
      <p:pic>
        <p:nvPicPr>
          <p:cNvPr id="10" name="Google Shape;222;p33">
            <a:extLst>
              <a:ext uri="{FF2B5EF4-FFF2-40B4-BE49-F238E27FC236}">
                <a16:creationId xmlns:a16="http://schemas.microsoft.com/office/drawing/2014/main" xmlns="" id="{7C5B8345-2A87-4F44-9DF8-0AB17E04B7AE}"/>
              </a:ext>
            </a:extLst>
          </p:cNvPr>
          <p:cNvPicPr preferRelativeResize="0"/>
          <p:nvPr/>
        </p:nvPicPr>
        <p:blipFill>
          <a:blip r:embed="rId9">
            <a:alphaModFix amt="56000"/>
          </a:blip>
          <a:stretch>
            <a:fillRect/>
          </a:stretch>
        </p:blipFill>
        <p:spPr>
          <a:xfrm rot="10800000">
            <a:off x="5938257" y="2792856"/>
            <a:ext cx="1040785" cy="11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EFDDA1-7562-4AC5-AA05-2E42921A3F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5751" y="3076514"/>
            <a:ext cx="1042506" cy="115834"/>
          </a:xfrm>
          <a:prstGeom prst="rect">
            <a:avLst/>
          </a:prstGeom>
        </p:spPr>
      </p:pic>
      <p:pic>
        <p:nvPicPr>
          <p:cNvPr id="13" name="Google Shape;235;p34">
            <a:extLst>
              <a:ext uri="{FF2B5EF4-FFF2-40B4-BE49-F238E27FC236}">
                <a16:creationId xmlns:a16="http://schemas.microsoft.com/office/drawing/2014/main" xmlns="" id="{EA0BFD7C-FEC2-4A06-847A-70996790B98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38332" y="2850870"/>
            <a:ext cx="2494226" cy="18744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96019F-E951-40E6-9FD3-92F167288E7B}"/>
              </a:ext>
            </a:extLst>
          </p:cNvPr>
          <p:cNvSpPr txBox="1"/>
          <p:nvPr/>
        </p:nvSpPr>
        <p:spPr>
          <a:xfrm>
            <a:off x="2694457" y="3442785"/>
            <a:ext cx="1988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Hai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b="1" dirty="0" err="1"/>
              <a:t>ngoài-hoài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vần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58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2196875" y="697988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roadway" panose="04040905080B02020502" pitchFamily="82" charset="0"/>
              </a:rPr>
              <a:t>Ý nghĩa câu tục ngữ</a:t>
            </a:r>
            <a:endParaRPr dirty="0">
              <a:latin typeface="Broadway" panose="04040905080B02020502" pitchFamily="82" charset="0"/>
            </a:endParaRPr>
          </a:p>
        </p:txBody>
      </p:sp>
      <p:grpSp>
        <p:nvGrpSpPr>
          <p:cNvPr id="7" name="Google Shape;236;p34">
            <a:extLst>
              <a:ext uri="{FF2B5EF4-FFF2-40B4-BE49-F238E27FC236}">
                <a16:creationId xmlns:a16="http://schemas.microsoft.com/office/drawing/2014/main" xmlns="" id="{FB93860A-BC72-4A02-9007-13568D76DF34}"/>
              </a:ext>
            </a:extLst>
          </p:cNvPr>
          <p:cNvGrpSpPr/>
          <p:nvPr/>
        </p:nvGrpSpPr>
        <p:grpSpPr>
          <a:xfrm>
            <a:off x="2081037" y="571808"/>
            <a:ext cx="824184" cy="712067"/>
            <a:chOff x="2341425" y="238100"/>
            <a:chExt cx="1328900" cy="1148125"/>
          </a:xfrm>
        </p:grpSpPr>
        <p:sp>
          <p:nvSpPr>
            <p:cNvPr id="8" name="Google Shape;237;p34">
              <a:extLst>
                <a:ext uri="{FF2B5EF4-FFF2-40B4-BE49-F238E27FC236}">
                  <a16:creationId xmlns:a16="http://schemas.microsoft.com/office/drawing/2014/main" xmlns="" id="{0852D5FC-295B-4D34-AEDD-FBEBCC3AE28A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;p34">
              <a:extLst>
                <a:ext uri="{FF2B5EF4-FFF2-40B4-BE49-F238E27FC236}">
                  <a16:creationId xmlns:a16="http://schemas.microsoft.com/office/drawing/2014/main" xmlns="" id="{A1273992-837C-4159-9D92-86BD7A4A10B9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9;p34">
              <a:extLst>
                <a:ext uri="{FF2B5EF4-FFF2-40B4-BE49-F238E27FC236}">
                  <a16:creationId xmlns:a16="http://schemas.microsoft.com/office/drawing/2014/main" xmlns="" id="{0387F45A-9D5A-44F3-B269-979BCEE1BAE7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0;p34">
              <a:extLst>
                <a:ext uri="{FF2B5EF4-FFF2-40B4-BE49-F238E27FC236}">
                  <a16:creationId xmlns:a16="http://schemas.microsoft.com/office/drawing/2014/main" xmlns="" id="{0ED36A4D-607D-4064-8C79-F9348B1A4C40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1;p34">
              <a:extLst>
                <a:ext uri="{FF2B5EF4-FFF2-40B4-BE49-F238E27FC236}">
                  <a16:creationId xmlns:a16="http://schemas.microsoft.com/office/drawing/2014/main" xmlns="" id="{E0F232AB-7143-4DD7-9CC9-7E7DF2FE8331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;p34">
              <a:extLst>
                <a:ext uri="{FF2B5EF4-FFF2-40B4-BE49-F238E27FC236}">
                  <a16:creationId xmlns:a16="http://schemas.microsoft.com/office/drawing/2014/main" xmlns="" id="{5CB0A259-F8B3-4D7E-9EA2-1D6166F4F8FC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3;p34">
              <a:extLst>
                <a:ext uri="{FF2B5EF4-FFF2-40B4-BE49-F238E27FC236}">
                  <a16:creationId xmlns:a16="http://schemas.microsoft.com/office/drawing/2014/main" xmlns="" id="{A43D1286-3047-473B-99B1-575BC398E347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4;p34">
              <a:extLst>
                <a:ext uri="{FF2B5EF4-FFF2-40B4-BE49-F238E27FC236}">
                  <a16:creationId xmlns:a16="http://schemas.microsoft.com/office/drawing/2014/main" xmlns="" id="{038482D6-F5F4-4A79-91B3-951A3ACD9015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;p34">
              <a:extLst>
                <a:ext uri="{FF2B5EF4-FFF2-40B4-BE49-F238E27FC236}">
                  <a16:creationId xmlns:a16="http://schemas.microsoft.com/office/drawing/2014/main" xmlns="" id="{DEA7BFB5-669D-477E-8775-1C67490F60D8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giai thich cau khon ngoan doi dap nguoi ngoai ga cung mot me cho hoai da nhau - Giải thích câu ca dao “Khôn ngoan đối đáp người ngoài. Gà cùng một mẹ chớ hoài đá nhau”">
            <a:extLst>
              <a:ext uri="{FF2B5EF4-FFF2-40B4-BE49-F238E27FC236}">
                <a16:creationId xmlns:a16="http://schemas.microsoft.com/office/drawing/2014/main" xmlns="" id="{FAA4897E-7C07-42DC-8B29-5F84590D5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548">
            <a:off x="1756051" y="1790166"/>
            <a:ext cx="3214654" cy="214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24;p33">
            <a:extLst>
              <a:ext uri="{FF2B5EF4-FFF2-40B4-BE49-F238E27FC236}">
                <a16:creationId xmlns:a16="http://schemas.microsoft.com/office/drawing/2014/main" xmlns="" id="{7E71A96D-02A9-4ECF-9126-5C76219EFA1D}"/>
              </a:ext>
            </a:extLst>
          </p:cNvPr>
          <p:cNvSpPr/>
          <p:nvPr/>
        </p:nvSpPr>
        <p:spPr>
          <a:xfrm rot="1077806">
            <a:off x="2508643" y="1354395"/>
            <a:ext cx="1347135" cy="880288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2377E2-9C49-4FE5-BF58-D7E50EF161D3}"/>
              </a:ext>
            </a:extLst>
          </p:cNvPr>
          <p:cNvSpPr txBox="1"/>
          <p:nvPr/>
        </p:nvSpPr>
        <p:spPr>
          <a:xfrm>
            <a:off x="5472093" y="1629126"/>
            <a:ext cx="2910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gùng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918979" y="2571750"/>
            <a:ext cx="3443615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tx1">
                    <a:lumMod val="50000"/>
                  </a:schemeClr>
                </a:solidFill>
              </a:rPr>
              <a:t>Chú bé loắt choắt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tx1">
                    <a:lumMod val="50000"/>
                  </a:schemeClr>
                </a:solidFill>
              </a:rPr>
              <a:t>Cái xắc xinh xinh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tx1">
                    <a:lumMod val="50000"/>
                  </a:schemeClr>
                </a:solidFill>
              </a:rPr>
              <a:t>Cái Chân thoăn thoắt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tx1">
                    <a:lumMod val="50000"/>
                  </a:schemeClr>
                </a:solidFill>
              </a:rPr>
              <a:t>Cái đầu nghênh nghênh</a:t>
            </a:r>
            <a:endParaRPr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-2345171" y="1291294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6023610" flipH="1">
            <a:off x="-1942713" y="2318601"/>
            <a:ext cx="1579416" cy="71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1;p32">
            <a:extLst>
              <a:ext uri="{FF2B5EF4-FFF2-40B4-BE49-F238E27FC236}">
                <a16:creationId xmlns:a16="http://schemas.microsoft.com/office/drawing/2014/main" xmlns="" id="{6423E80C-6232-4484-A6AF-A7241E59ECBE}"/>
              </a:ext>
            </a:extLst>
          </p:cNvPr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1344117">
            <a:off x="486754" y="507057"/>
            <a:ext cx="1211483" cy="806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10;p32">
            <a:extLst>
              <a:ext uri="{FF2B5EF4-FFF2-40B4-BE49-F238E27FC236}">
                <a16:creationId xmlns:a16="http://schemas.microsoft.com/office/drawing/2014/main" xmlns="" id="{49EDCD52-E901-44E3-9109-F336B14C3BA0}"/>
              </a:ext>
            </a:extLst>
          </p:cNvPr>
          <p:cNvSpPr txBox="1">
            <a:spLocks/>
          </p:cNvSpPr>
          <p:nvPr/>
        </p:nvSpPr>
        <p:spPr>
          <a:xfrm>
            <a:off x="326737" y="406565"/>
            <a:ext cx="1505910" cy="9377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latin typeface="iCiel Cadena" panose="02000503000000020004" pitchFamily="2" charset="0"/>
              </a:rPr>
              <a:t>03</a:t>
            </a:r>
            <a:endParaRPr lang="en" dirty="0">
              <a:latin typeface="iCiel Cadena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61AB93-9368-4F46-A366-A7432F27B7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91" t="11161" r="22229" b="9131"/>
          <a:stretch/>
        </p:blipFill>
        <p:spPr>
          <a:xfrm rot="392388">
            <a:off x="5660229" y="2730415"/>
            <a:ext cx="2140291" cy="185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4" name="Google Shape;224;p33"/>
          <p:cNvSpPr/>
          <p:nvPr/>
        </p:nvSpPr>
        <p:spPr>
          <a:xfrm rot="-391042">
            <a:off x="5325928" y="2384489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14;p32">
            <a:extLst>
              <a:ext uri="{FF2B5EF4-FFF2-40B4-BE49-F238E27FC236}">
                <a16:creationId xmlns:a16="http://schemas.microsoft.com/office/drawing/2014/main" xmlns="" id="{83E12252-B46A-4600-A347-E3AACE828760}"/>
              </a:ext>
            </a:extLst>
          </p:cNvPr>
          <p:cNvSpPr txBox="1">
            <a:spLocks/>
          </p:cNvSpPr>
          <p:nvPr/>
        </p:nvSpPr>
        <p:spPr>
          <a:xfrm>
            <a:off x="1664459" y="515726"/>
            <a:ext cx="2947761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>
                <a:latin typeface="Bree Serif" panose="02000503040000020004" pitchFamily="50" charset="0"/>
              </a:rPr>
              <a:t>Ghi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lại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những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cặp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tiếng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bắt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vần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với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nhau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trong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khổ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thơ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sau</a:t>
            </a:r>
            <a:r>
              <a:rPr lang="en-US" sz="2000" dirty="0">
                <a:latin typeface="Bree Serif" panose="02000503040000020004" pitchFamily="50" charset="0"/>
              </a:rPr>
              <a:t>. Cho </a:t>
            </a:r>
            <a:r>
              <a:rPr lang="en-US" sz="2000" dirty="0" err="1">
                <a:latin typeface="Bree Serif" panose="02000503040000020004" pitchFamily="50" charset="0"/>
              </a:rPr>
              <a:t>biết</a:t>
            </a:r>
            <a:endParaRPr lang="en-US" sz="2000" dirty="0">
              <a:latin typeface="Bree Serif" panose="02000503040000020004" pitchFamily="50" charset="0"/>
            </a:endParaRPr>
          </a:p>
        </p:txBody>
      </p:sp>
      <p:sp>
        <p:nvSpPr>
          <p:cNvPr id="19" name="Google Shape;214;p32">
            <a:extLst>
              <a:ext uri="{FF2B5EF4-FFF2-40B4-BE49-F238E27FC236}">
                <a16:creationId xmlns:a16="http://schemas.microsoft.com/office/drawing/2014/main" xmlns="" id="{676F09C3-4482-42C6-9EE6-7F871F011507}"/>
              </a:ext>
            </a:extLst>
          </p:cNvPr>
          <p:cNvSpPr txBox="1">
            <a:spLocks/>
          </p:cNvSpPr>
          <p:nvPr/>
        </p:nvSpPr>
        <p:spPr>
          <a:xfrm>
            <a:off x="540949" y="1430979"/>
            <a:ext cx="4420603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>
                <a:latin typeface="Bree Serif" panose="02000503040000020004" pitchFamily="50" charset="0"/>
              </a:rPr>
              <a:t>cặp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tiếng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nào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có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vần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giống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nhau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hoàn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toàn</a:t>
            </a:r>
            <a:r>
              <a:rPr lang="en-US" sz="2000" dirty="0">
                <a:latin typeface="Bree Serif" panose="02000503040000020004" pitchFamily="50" charset="0"/>
              </a:rPr>
              <a:t>, </a:t>
            </a:r>
            <a:r>
              <a:rPr lang="en-US" sz="2000" dirty="0" err="1">
                <a:latin typeface="Bree Serif" panose="02000503040000020004" pitchFamily="50" charset="0"/>
              </a:rPr>
              <a:t>cặp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tiếng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nào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có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vần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giống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nhau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không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hoàn</a:t>
            </a:r>
            <a:r>
              <a:rPr lang="en-US" sz="2000" dirty="0">
                <a:latin typeface="Bree Serif" panose="02000503040000020004" pitchFamily="50" charset="0"/>
              </a:rPr>
              <a:t> </a:t>
            </a:r>
            <a:r>
              <a:rPr lang="en-US" sz="2000" dirty="0" err="1">
                <a:latin typeface="Bree Serif" panose="02000503040000020004" pitchFamily="50" charset="0"/>
              </a:rPr>
              <a:t>toàn</a:t>
            </a:r>
            <a:r>
              <a:rPr lang="en-US" sz="2000" dirty="0">
                <a:latin typeface="Bree Serif" panose="02000503040000020004" pitchFamily="50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C9757-A726-45C4-A72D-4F842FC8B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09426">
            <a:off x="5435879" y="896203"/>
            <a:ext cx="2550022" cy="133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6" name="Google Shape;226;p33"/>
          <p:cNvSpPr/>
          <p:nvPr/>
        </p:nvSpPr>
        <p:spPr>
          <a:xfrm rot="-2148808">
            <a:off x="5258280" y="913770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 rot="20991948">
            <a:off x="7557839" y="605518"/>
            <a:ext cx="682351" cy="77204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uiExpand="1" build="p"/>
      <p:bldP spid="14" grpId="0"/>
      <p:bldP spid="224" grpId="0" animBg="1"/>
      <p:bldP spid="16" grpId="0"/>
      <p:bldP spid="19" grpId="0"/>
      <p:bldP spid="226" grpId="0" animBg="1"/>
      <p:bldP spid="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344184-DF22-4D44-82FB-9C8A325CC6E7}"/>
              </a:ext>
            </a:extLst>
          </p:cNvPr>
          <p:cNvSpPr txBox="1"/>
          <p:nvPr/>
        </p:nvSpPr>
        <p:spPr>
          <a:xfrm>
            <a:off x="1467294" y="659218"/>
            <a:ext cx="398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DCCCCB-2010-4DE1-8AC9-B288D3CD481E}"/>
              </a:ext>
            </a:extLst>
          </p:cNvPr>
          <p:cNvSpPr txBox="1"/>
          <p:nvPr/>
        </p:nvSpPr>
        <p:spPr>
          <a:xfrm>
            <a:off x="1477926" y="1377768"/>
            <a:ext cx="4536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FD52DD7-E3F4-4683-BF80-9E2D81D509A5}"/>
              </a:ext>
            </a:extLst>
          </p:cNvPr>
          <p:cNvSpPr txBox="1"/>
          <p:nvPr/>
        </p:nvSpPr>
        <p:spPr>
          <a:xfrm>
            <a:off x="1479698" y="2115255"/>
            <a:ext cx="5285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76BD58-9524-4A79-9392-1629A64B322B}"/>
              </a:ext>
            </a:extLst>
          </p:cNvPr>
          <p:cNvSpPr txBox="1"/>
          <p:nvPr/>
        </p:nvSpPr>
        <p:spPr>
          <a:xfrm>
            <a:off x="5245763" y="68524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choắt-thoắt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xinh-nghênh</a:t>
            </a:r>
            <a:endParaRPr lang="en-US" sz="1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xmlns="" id="{8E04ACF3-13DA-4F10-8DBE-74CA107D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232" y="2779687"/>
            <a:ext cx="6911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C00000"/>
                </a:solidFill>
              </a:rPr>
              <a:t>Qua </a:t>
            </a:r>
            <a:r>
              <a:rPr lang="en-US" altLang="en-US" sz="2400" b="1" dirty="0" err="1">
                <a:solidFill>
                  <a:srgbClr val="C00000"/>
                </a:solidFill>
              </a:rPr>
              <a:t>các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bài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tập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trên</a:t>
            </a:r>
            <a:r>
              <a:rPr lang="en-US" altLang="en-US" sz="2400" b="1" dirty="0">
                <a:solidFill>
                  <a:srgbClr val="C00000"/>
                </a:solidFill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hiểu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thế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là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hai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tiếng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bắt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vần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với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nhau</a:t>
            </a:r>
            <a:r>
              <a:rPr lang="en-US" altLang="en-US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xmlns="" id="{FFB5C53B-4AB5-4CD3-9A4F-E8F8E6F6F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533" y="3505685"/>
            <a:ext cx="6992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</a:rPr>
              <a:t>Hai </a:t>
            </a:r>
            <a:r>
              <a:rPr lang="en-US" alt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bắt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vần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nhau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tiếng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phần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vần</a:t>
            </a:r>
            <a:r>
              <a:rPr lang="en-US" altLang="en-US" sz="2400" b="1" dirty="0">
                <a:solidFill>
                  <a:srgbClr val="002060"/>
                </a:solidFill>
              </a:rPr>
              <a:t> 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giống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nhau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i="1" dirty="0">
                <a:solidFill>
                  <a:srgbClr val="002060"/>
                </a:solidFill>
              </a:rPr>
              <a:t>(</a:t>
            </a:r>
            <a:r>
              <a:rPr lang="en-US" altLang="en-US" sz="2400" b="1" i="1" dirty="0" err="1">
                <a:solidFill>
                  <a:srgbClr val="002060"/>
                </a:solidFill>
              </a:rPr>
              <a:t>giống</a:t>
            </a:r>
            <a:r>
              <a:rPr lang="en-US" altLang="en-US" sz="2400" b="1" i="1" dirty="0">
                <a:solidFill>
                  <a:srgbClr val="00206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</a:rPr>
              <a:t>hoàn</a:t>
            </a:r>
            <a:r>
              <a:rPr lang="en-US" altLang="en-US" sz="2400" b="1" i="1" dirty="0">
                <a:solidFill>
                  <a:srgbClr val="00206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</a:rPr>
              <a:t>toàn</a:t>
            </a:r>
            <a:r>
              <a:rPr lang="en-US" altLang="en-US" sz="2400" b="1" i="1" dirty="0">
                <a:solidFill>
                  <a:srgbClr val="00206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</a:rPr>
              <a:t>hoặc</a:t>
            </a:r>
            <a:r>
              <a:rPr lang="en-US" altLang="en-US" sz="2400" b="1" i="1" dirty="0">
                <a:solidFill>
                  <a:srgbClr val="00206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</a:rPr>
              <a:t>không</a:t>
            </a:r>
            <a:r>
              <a:rPr lang="en-US" altLang="en-US" sz="2400" b="1" i="1" dirty="0">
                <a:solidFill>
                  <a:srgbClr val="00206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</a:rPr>
              <a:t>hoàn</a:t>
            </a:r>
            <a:r>
              <a:rPr lang="en-US" altLang="en-US" sz="2400" b="1" i="1" dirty="0">
                <a:solidFill>
                  <a:srgbClr val="00206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</a:rPr>
              <a:t>toàn</a:t>
            </a:r>
            <a:r>
              <a:rPr lang="en-US" altLang="en-US" sz="24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78658EB-C7BC-4A4D-AE90-31FD8C7C6AD6}"/>
              </a:ext>
            </a:extLst>
          </p:cNvPr>
          <p:cNvSpPr txBox="1"/>
          <p:nvPr/>
        </p:nvSpPr>
        <p:spPr>
          <a:xfrm>
            <a:off x="5882904" y="141032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choắt-thoắt</a:t>
            </a:r>
            <a:endParaRPr lang="en-US" sz="1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0656C93-02E6-4FFF-813D-76DBB13E46C3}"/>
              </a:ext>
            </a:extLst>
          </p:cNvPr>
          <p:cNvSpPr txBox="1"/>
          <p:nvPr/>
        </p:nvSpPr>
        <p:spPr>
          <a:xfrm>
            <a:off x="6582026" y="21354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xinh-nghênh</a:t>
            </a:r>
            <a:endParaRPr lang="en-US" sz="1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oogle Shape;300;p37">
            <a:extLst>
              <a:ext uri="{FF2B5EF4-FFF2-40B4-BE49-F238E27FC236}">
                <a16:creationId xmlns:a16="http://schemas.microsoft.com/office/drawing/2014/main" xmlns="" id="{0A9510CC-5C91-4099-87B4-DF65D38D39DC}"/>
              </a:ext>
            </a:extLst>
          </p:cNvPr>
          <p:cNvGrpSpPr/>
          <p:nvPr/>
        </p:nvGrpSpPr>
        <p:grpSpPr>
          <a:xfrm>
            <a:off x="1173821" y="2656107"/>
            <a:ext cx="611754" cy="643200"/>
            <a:chOff x="1183375" y="2536600"/>
            <a:chExt cx="1060600" cy="1114925"/>
          </a:xfrm>
        </p:grpSpPr>
        <p:sp>
          <p:nvSpPr>
            <p:cNvPr id="35" name="Google Shape;301;p37">
              <a:extLst>
                <a:ext uri="{FF2B5EF4-FFF2-40B4-BE49-F238E27FC236}">
                  <a16:creationId xmlns:a16="http://schemas.microsoft.com/office/drawing/2014/main" xmlns="" id="{8B509382-1AD9-42DC-9973-D35D8D3D3166}"/>
                </a:ext>
              </a:extLst>
            </p:cNvPr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2;p37">
              <a:extLst>
                <a:ext uri="{FF2B5EF4-FFF2-40B4-BE49-F238E27FC236}">
                  <a16:creationId xmlns:a16="http://schemas.microsoft.com/office/drawing/2014/main" xmlns="" id="{254B7390-6448-4427-B33D-AE54878CA837}"/>
                </a:ext>
              </a:extLst>
            </p:cNvPr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3;p37">
              <a:extLst>
                <a:ext uri="{FF2B5EF4-FFF2-40B4-BE49-F238E27FC236}">
                  <a16:creationId xmlns:a16="http://schemas.microsoft.com/office/drawing/2014/main" xmlns="" id="{0FD239FE-C385-47B5-9406-A7766563E1A4}"/>
                </a:ext>
              </a:extLst>
            </p:cNvPr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4;p37">
              <a:extLst>
                <a:ext uri="{FF2B5EF4-FFF2-40B4-BE49-F238E27FC236}">
                  <a16:creationId xmlns:a16="http://schemas.microsoft.com/office/drawing/2014/main" xmlns="" id="{03D5A695-FA72-4AC3-AE53-4005A8771125}"/>
                </a:ext>
              </a:extLst>
            </p:cNvPr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5;p37">
              <a:extLst>
                <a:ext uri="{FF2B5EF4-FFF2-40B4-BE49-F238E27FC236}">
                  <a16:creationId xmlns:a16="http://schemas.microsoft.com/office/drawing/2014/main" xmlns="" id="{84156743-1F12-4AF2-9D42-4E05210C891F}"/>
                </a:ext>
              </a:extLst>
            </p:cNvPr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6;p37">
              <a:extLst>
                <a:ext uri="{FF2B5EF4-FFF2-40B4-BE49-F238E27FC236}">
                  <a16:creationId xmlns:a16="http://schemas.microsoft.com/office/drawing/2014/main" xmlns="" id="{3C13043F-9A7F-4526-AC3B-F2F512A577BB}"/>
                </a:ext>
              </a:extLst>
            </p:cNvPr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7;p37">
              <a:extLst>
                <a:ext uri="{FF2B5EF4-FFF2-40B4-BE49-F238E27FC236}">
                  <a16:creationId xmlns:a16="http://schemas.microsoft.com/office/drawing/2014/main" xmlns="" id="{F9E9F1E9-AC96-4261-A78D-210A4852918D}"/>
                </a:ext>
              </a:extLst>
            </p:cNvPr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8;p37">
              <a:extLst>
                <a:ext uri="{FF2B5EF4-FFF2-40B4-BE49-F238E27FC236}">
                  <a16:creationId xmlns:a16="http://schemas.microsoft.com/office/drawing/2014/main" xmlns="" id="{8F916CAE-F5CE-4B8B-93C5-B3DFE74BA1EA}"/>
                </a:ext>
              </a:extLst>
            </p:cNvPr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9;p37">
              <a:extLst>
                <a:ext uri="{FF2B5EF4-FFF2-40B4-BE49-F238E27FC236}">
                  <a16:creationId xmlns:a16="http://schemas.microsoft.com/office/drawing/2014/main" xmlns="" id="{82C5DDF5-A89A-453E-B34C-EAF199F9D5D7}"/>
                </a:ext>
              </a:extLst>
            </p:cNvPr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0;p37">
              <a:extLst>
                <a:ext uri="{FF2B5EF4-FFF2-40B4-BE49-F238E27FC236}">
                  <a16:creationId xmlns:a16="http://schemas.microsoft.com/office/drawing/2014/main" xmlns="" id="{91AB51C1-1B10-4DEA-A2F4-71A693AF4C35}"/>
                </a:ext>
              </a:extLst>
            </p:cNvPr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1;p37">
              <a:extLst>
                <a:ext uri="{FF2B5EF4-FFF2-40B4-BE49-F238E27FC236}">
                  <a16:creationId xmlns:a16="http://schemas.microsoft.com/office/drawing/2014/main" xmlns="" id="{6087A3C2-EB42-4024-BF1E-04018A601B8A}"/>
                </a:ext>
              </a:extLst>
            </p:cNvPr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960267-30A5-4147-8211-1B8AA52D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01" y="718242"/>
            <a:ext cx="333669" cy="2346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956C429-68B8-4F18-9E24-F0AD2A12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589" y="1456815"/>
            <a:ext cx="333669" cy="2346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C878B2B-001C-4FB4-B6B2-C21A117C8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977" y="2178174"/>
            <a:ext cx="333669" cy="2346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10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82C153-2217-49DE-838A-4AD69803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ED898C-4DB3-4F00-B1C6-E70435898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33B40E-EDE8-4478-B7CF-8C9908B3E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225165-D9F4-4191-9AC3-FAEC8AD0654C}"/>
              </a:ext>
            </a:extLst>
          </p:cNvPr>
          <p:cNvSpPr txBox="1"/>
          <p:nvPr/>
        </p:nvSpPr>
        <p:spPr>
          <a:xfrm>
            <a:off x="1381539" y="2184136"/>
            <a:ext cx="67731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405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Chúc</a:t>
            </a:r>
            <a:r>
              <a:rPr lang="en-US" sz="405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05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lang="en-US" sz="405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05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lang="en-US" sz="405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05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lang="en-US" sz="405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05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lang="en-US" sz="405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05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thật</a:t>
            </a:r>
            <a:r>
              <a:rPr lang="en-US" sz="405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05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tốt</a:t>
            </a:r>
            <a:endParaRPr lang="en-US" sz="4050" b="1" kern="1200" dirty="0">
              <a:solidFill>
                <a:srgbClr val="FFFFFF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0A438B-30E9-408A-AF14-D4727932BE58}"/>
              </a:ext>
            </a:extLst>
          </p:cNvPr>
          <p:cNvSpPr txBox="1"/>
          <p:nvPr/>
        </p:nvSpPr>
        <p:spPr>
          <a:xfrm>
            <a:off x="1783254" y="3117735"/>
            <a:ext cx="57996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450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Chào</a:t>
            </a:r>
            <a:r>
              <a:rPr lang="en-US" sz="45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50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tạm</a:t>
            </a:r>
            <a:r>
              <a:rPr lang="en-US" sz="45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50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biệt</a:t>
            </a:r>
            <a:r>
              <a:rPr lang="en-US" sz="45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50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lang="en-US" sz="45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50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lang="en-US" sz="45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961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3286"/>
      </a:lt1>
      <a:dk2>
        <a:srgbClr val="595959"/>
      </a:dk2>
      <a:lt2>
        <a:srgbClr val="8CB2D6"/>
      </a:lt2>
      <a:accent1>
        <a:srgbClr val="F13286"/>
      </a:accent1>
      <a:accent2>
        <a:srgbClr val="C76D03"/>
      </a:accent2>
      <a:accent3>
        <a:srgbClr val="F13286"/>
      </a:accent3>
      <a:accent4>
        <a:srgbClr val="F58435"/>
      </a:accent4>
      <a:accent5>
        <a:srgbClr val="64889E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310</Words>
  <Application>Microsoft Office PowerPoint</Application>
  <PresentationFormat>On-screen Show (16:9)</PresentationFormat>
  <Paragraphs>96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iCiel Nabila</vt:lpstr>
      <vt:lpstr>Bree Serif</vt:lpstr>
      <vt:lpstr>iCiel Cadena</vt:lpstr>
      <vt:lpstr>Broadway</vt:lpstr>
      <vt:lpstr>Concert One</vt:lpstr>
      <vt:lpstr>HP001 4 hàng</vt:lpstr>
      <vt:lpstr>Roboto Mono Regular</vt:lpstr>
      <vt:lpstr>Times New Roman</vt:lpstr>
      <vt:lpstr>Coming Soon</vt:lpstr>
      <vt:lpstr>Anonymous Pro</vt:lpstr>
      <vt:lpstr>Notebook Lesson by Slidesgo</vt:lpstr>
      <vt:lpstr>Luyện tập về cấu tạo của tiếng</vt:lpstr>
      <vt:lpstr>01</vt:lpstr>
      <vt:lpstr>PowerPoint Presentation</vt:lpstr>
      <vt:lpstr>02</vt:lpstr>
      <vt:lpstr>Ý nghĩa câu tục ngữ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về cấu tạo của tiếng</dc:title>
  <dc:creator>HP</dc:creator>
  <cp:lastModifiedBy>WIN</cp:lastModifiedBy>
  <cp:revision>5</cp:revision>
  <dcterms:modified xsi:type="dcterms:W3CDTF">2021-09-23T02:59:10Z</dcterms:modified>
</cp:coreProperties>
</file>